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2918400" cy="43891200"/>
  <p:notesSz cx="6858000" cy="9144000"/>
  <p:defaultTextStyle>
    <a:defPPr>
      <a:defRPr lang="en-US"/>
    </a:defPPr>
    <a:lvl1pPr algn="l" rtl="0" fontAlgn="base">
      <a:spcBef>
        <a:spcPct val="0"/>
      </a:spcBef>
      <a:spcAft>
        <a:spcPct val="0"/>
      </a:spcAft>
      <a:defRPr sz="2400" kern="1200">
        <a:solidFill>
          <a:srgbClr val="FFFF00"/>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5pPr>
    <a:lvl6pPr marL="2286000" algn="l" defTabSz="914400" rtl="0" eaLnBrk="1" latinLnBrk="0" hangingPunct="1">
      <a:defRPr sz="2400" kern="1200">
        <a:solidFill>
          <a:srgbClr val="FFFF00"/>
        </a:solidFill>
        <a:latin typeface="Times New Roman" pitchFamily="18" charset="0"/>
        <a:ea typeface="MS PGothic" pitchFamily="34" charset="-128"/>
        <a:cs typeface="+mn-cs"/>
      </a:defRPr>
    </a:lvl6pPr>
    <a:lvl7pPr marL="2743200" algn="l" defTabSz="914400" rtl="0" eaLnBrk="1" latinLnBrk="0" hangingPunct="1">
      <a:defRPr sz="2400" kern="1200">
        <a:solidFill>
          <a:srgbClr val="FFFF00"/>
        </a:solidFill>
        <a:latin typeface="Times New Roman" pitchFamily="18" charset="0"/>
        <a:ea typeface="MS PGothic" pitchFamily="34" charset="-128"/>
        <a:cs typeface="+mn-cs"/>
      </a:defRPr>
    </a:lvl7pPr>
    <a:lvl8pPr marL="3200400" algn="l" defTabSz="914400" rtl="0" eaLnBrk="1" latinLnBrk="0" hangingPunct="1">
      <a:defRPr sz="2400" kern="1200">
        <a:solidFill>
          <a:srgbClr val="FFFF00"/>
        </a:solidFill>
        <a:latin typeface="Times New Roman" pitchFamily="18" charset="0"/>
        <a:ea typeface="MS PGothic" pitchFamily="34" charset="-128"/>
        <a:cs typeface="+mn-cs"/>
      </a:defRPr>
    </a:lvl8pPr>
    <a:lvl9pPr marL="3657600" algn="l" defTabSz="914400" rtl="0" eaLnBrk="1" latinLnBrk="0" hangingPunct="1">
      <a:defRPr sz="2400" kern="1200">
        <a:solidFill>
          <a:srgbClr val="FFFF00"/>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4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6" autoAdjust="0"/>
    <p:restoredTop sz="94684" autoAdjust="0"/>
  </p:normalViewPr>
  <p:slideViewPr>
    <p:cSldViewPr>
      <p:cViewPr>
        <p:scale>
          <a:sx n="27" d="100"/>
          <a:sy n="27" d="100"/>
        </p:scale>
        <p:origin x="1256" y="-160"/>
      </p:cViewPr>
      <p:guideLst>
        <p:guide orient="horz" pos="13824"/>
        <p:guide pos="10368"/>
      </p:guideLst>
    </p:cSldViewPr>
  </p:slideViewPr>
  <p:outlineViewPr>
    <p:cViewPr>
      <p:scale>
        <a:sx n="33" d="100"/>
        <a:sy n="33" d="100"/>
      </p:scale>
      <p:origin x="0" y="0"/>
    </p:cViewPr>
  </p:outlin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FD2312F-AFE4-4401-B902-B98E98972FDE}" type="slidenum">
              <a:rPr lang="en-US" altLang="en-US"/>
              <a:pPr>
                <a:defRPr/>
              </a:pPr>
              <a:t>‹#›</a:t>
            </a:fld>
            <a:endParaRPr lang="en-US" altLang="en-US"/>
          </a:p>
        </p:txBody>
      </p:sp>
    </p:spTree>
    <p:extLst>
      <p:ext uri="{BB962C8B-B14F-4D97-AF65-F5344CB8AC3E}">
        <p14:creationId xmlns:p14="http://schemas.microsoft.com/office/powerpoint/2010/main" val="936326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rgbClr val="FFFF00"/>
                </a:solidFill>
                <a:latin typeface="Times New Roman" pitchFamily="18" charset="0"/>
                <a:ea typeface="MS PGothic" pitchFamily="34" charset="-128"/>
              </a:defRPr>
            </a:lvl1pPr>
            <a:lvl2pPr marL="742950" indent="-285750" eaLnBrk="0" hangingPunct="0">
              <a:defRPr sz="2400">
                <a:solidFill>
                  <a:srgbClr val="FFFF00"/>
                </a:solidFill>
                <a:latin typeface="Times New Roman" pitchFamily="18" charset="0"/>
                <a:ea typeface="MS PGothic" pitchFamily="34" charset="-128"/>
              </a:defRPr>
            </a:lvl2pPr>
            <a:lvl3pPr marL="1143000" indent="-228600" eaLnBrk="0" hangingPunct="0">
              <a:defRPr sz="2400">
                <a:solidFill>
                  <a:srgbClr val="FFFF00"/>
                </a:solidFill>
                <a:latin typeface="Times New Roman" pitchFamily="18" charset="0"/>
                <a:ea typeface="MS PGothic" pitchFamily="34" charset="-128"/>
              </a:defRPr>
            </a:lvl3pPr>
            <a:lvl4pPr marL="1600200" indent="-228600" eaLnBrk="0" hangingPunct="0">
              <a:defRPr sz="2400">
                <a:solidFill>
                  <a:srgbClr val="FFFF00"/>
                </a:solidFill>
                <a:latin typeface="Times New Roman" pitchFamily="18" charset="0"/>
                <a:ea typeface="MS PGothic" pitchFamily="34" charset="-128"/>
              </a:defRPr>
            </a:lvl4pPr>
            <a:lvl5pPr marL="2057400" indent="-228600" eaLnBrk="0" hangingPunct="0">
              <a:defRPr sz="2400">
                <a:solidFill>
                  <a:srgbClr val="FFFF00"/>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9pPr>
          </a:lstStyle>
          <a:p>
            <a:pPr eaLnBrk="1" hangingPunct="1">
              <a:defRPr/>
            </a:pPr>
            <a:fld id="{01BC53C7-B86F-4165-97B0-19116387EB1B}" type="slidenum">
              <a:rPr lang="en-US" altLang="en-US" sz="1200" smtClean="0"/>
              <a:pPr eaLnBrk="1" hangingPunct="1">
                <a:defRPr/>
              </a:pPr>
              <a:t>1</a:t>
            </a:fld>
            <a:endParaRPr lang="en-US" altLang="en-US" sz="1200"/>
          </a:p>
        </p:txBody>
      </p:sp>
      <p:sp>
        <p:nvSpPr>
          <p:cNvPr id="4098" name="Rectangle 2"/>
          <p:cNvSpPr>
            <a:spLocks noGrp="1" noRot="1" noChangeAspect="1" noChangeArrowheads="1" noTextEdit="1"/>
          </p:cNvSpPr>
          <p:nvPr>
            <p:ph type="sldImg"/>
          </p:nvPr>
        </p:nvSpPr>
        <p:spPr>
          <a:xfrm>
            <a:off x="2143125" y="685800"/>
            <a:ext cx="2571750" cy="3429000"/>
          </a:xfrm>
          <a:ln/>
          <a:extLst>
            <a:ext uri="{FAA26D3D-D897-4be2-8F04-BA451C77F1D7}"/>
          </a:extLst>
        </p:spPr>
      </p:sp>
      <p:sp>
        <p:nvSpPr>
          <p:cNvPr id="4099" name="Rectangle 3"/>
          <p:cNvSpPr>
            <a:spLocks noGrp="1" noChangeArrowheads="1"/>
          </p:cNvSpPr>
          <p:nvPr>
            <p:ph type="body" idx="1"/>
          </p:nvPr>
        </p:nvSpPr>
        <p:spPr/>
        <p:txBody>
          <a:bodyPr/>
          <a:lstStyle/>
          <a:p>
            <a:pPr eaLnBrk="1" hangingPunct="1">
              <a:spcBef>
                <a:spcPct val="50000"/>
              </a:spcBef>
              <a:defRPr/>
            </a:pPr>
            <a:r>
              <a:rPr lang="en-US" sz="3600" b="1">
                <a:latin typeface="Arial" charset="0"/>
                <a:ea typeface="ＭＳ Ｐゴシック" charset="0"/>
              </a:rPr>
              <a:t>Phase II:  </a:t>
            </a:r>
            <a:r>
              <a:rPr lang="en-US" sz="3600">
                <a:latin typeface="Arial" charset="0"/>
                <a:ea typeface="ＭＳ Ｐゴシック" charset="0"/>
              </a:rPr>
              <a:t>In-depth assessment (similar to LEEDS) and information exchange with entire research group. Inform staff of support services, shared equipment, onservation impact, altered techniques or materials. Inquire: needs and concerns</a:t>
            </a:r>
          </a:p>
          <a:p>
            <a:pPr eaLnBrk="1" hangingPunct="1">
              <a:spcBef>
                <a:spcPct val="50000"/>
              </a:spcBef>
              <a:defRPr/>
            </a:pPr>
            <a:r>
              <a:rPr lang="en-US" sz="3600" b="1">
                <a:latin typeface="Arial" charset="0"/>
                <a:ea typeface="ＭＳ Ｐゴシック" charset="0"/>
              </a:rPr>
              <a:t>Phase III:  </a:t>
            </a:r>
            <a:r>
              <a:rPr lang="en-US" sz="3600">
                <a:latin typeface="Arial" charset="0"/>
                <a:ea typeface="ＭＳ Ｐゴシック" charset="0"/>
              </a:rPr>
              <a:t>Follow up</a:t>
            </a:r>
          </a:p>
          <a:p>
            <a:pPr eaLnBrk="1" hangingPunct="1">
              <a:defRPr/>
            </a:pPr>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085"/>
            <a:ext cx="27980640" cy="9408795"/>
          </a:xfrm>
        </p:spPr>
        <p:txBody>
          <a:bodyPr/>
          <a:lstStyle/>
          <a:p>
            <a:r>
              <a:rPr lang="en-US"/>
              <a:t>Click to edit Master title style</a:t>
            </a:r>
          </a:p>
        </p:txBody>
      </p:sp>
      <p:sp>
        <p:nvSpPr>
          <p:cNvPr id="3" name="Subtitle 2"/>
          <p:cNvSpPr>
            <a:spLocks noGrp="1"/>
          </p:cNvSpPr>
          <p:nvPr>
            <p:ph type="subTitle" idx="1"/>
          </p:nvPr>
        </p:nvSpPr>
        <p:spPr>
          <a:xfrm>
            <a:off x="4937760" y="24871680"/>
            <a:ext cx="23042880" cy="1121664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72153-DB0B-4872-958C-5E60C00E8DD2}" type="slidenum">
              <a:rPr lang="en-US" altLang="en-US"/>
              <a:pPr>
                <a:defRPr/>
              </a:pPr>
              <a:t>‹#›</a:t>
            </a:fld>
            <a:endParaRPr lang="en-US" altLang="en-US"/>
          </a:p>
        </p:txBody>
      </p:sp>
    </p:spTree>
    <p:extLst>
      <p:ext uri="{BB962C8B-B14F-4D97-AF65-F5344CB8AC3E}">
        <p14:creationId xmlns:p14="http://schemas.microsoft.com/office/powerpoint/2010/main" val="402397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9DF636-C83E-40B8-97B4-0012E4BF0676}" type="slidenum">
              <a:rPr lang="en-US" altLang="en-US"/>
              <a:pPr>
                <a:defRPr/>
              </a:pPr>
              <a:t>‹#›</a:t>
            </a:fld>
            <a:endParaRPr lang="en-US" altLang="en-US"/>
          </a:p>
        </p:txBody>
      </p:sp>
    </p:spTree>
    <p:extLst>
      <p:ext uri="{BB962C8B-B14F-4D97-AF65-F5344CB8AC3E}">
        <p14:creationId xmlns:p14="http://schemas.microsoft.com/office/powerpoint/2010/main" val="226797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4360" y="3901440"/>
            <a:ext cx="6995160" cy="351129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8880" y="3901440"/>
            <a:ext cx="20802600" cy="35112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717889-44F1-435E-8160-8DB34B16C081}" type="slidenum">
              <a:rPr lang="en-US" altLang="en-US"/>
              <a:pPr>
                <a:defRPr/>
              </a:pPr>
              <a:t>‹#›</a:t>
            </a:fld>
            <a:endParaRPr lang="en-US" altLang="en-US"/>
          </a:p>
        </p:txBody>
      </p:sp>
    </p:spTree>
    <p:extLst>
      <p:ext uri="{BB962C8B-B14F-4D97-AF65-F5344CB8AC3E}">
        <p14:creationId xmlns:p14="http://schemas.microsoft.com/office/powerpoint/2010/main" val="87091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AAB80-FF0C-4646-B4EE-739C3772B90D}" type="slidenum">
              <a:rPr lang="en-US" altLang="en-US"/>
              <a:pPr>
                <a:defRPr/>
              </a:pPr>
              <a:t>‹#›</a:t>
            </a:fld>
            <a:endParaRPr lang="en-US" altLang="en-US"/>
          </a:p>
        </p:txBody>
      </p:sp>
    </p:spTree>
    <p:extLst>
      <p:ext uri="{BB962C8B-B14F-4D97-AF65-F5344CB8AC3E}">
        <p14:creationId xmlns:p14="http://schemas.microsoft.com/office/powerpoint/2010/main" val="238531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3525"/>
            <a:ext cx="27980640" cy="871728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6" y="18602325"/>
            <a:ext cx="27980640"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D448C9-1C85-47BC-ABBE-93033C69D588}" type="slidenum">
              <a:rPr lang="en-US" altLang="en-US"/>
              <a:pPr>
                <a:defRPr/>
              </a:pPr>
              <a:t>‹#›</a:t>
            </a:fld>
            <a:endParaRPr lang="en-US" altLang="en-US"/>
          </a:p>
        </p:txBody>
      </p:sp>
    </p:spTree>
    <p:extLst>
      <p:ext uri="{BB962C8B-B14F-4D97-AF65-F5344CB8AC3E}">
        <p14:creationId xmlns:p14="http://schemas.microsoft.com/office/powerpoint/2010/main" val="340627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68880" y="12681586"/>
            <a:ext cx="13898880" cy="263328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50640" y="12681586"/>
            <a:ext cx="13898880" cy="263328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6FE42E-CA84-453E-822E-A5C32CB99247}" type="slidenum">
              <a:rPr lang="en-US" altLang="en-US"/>
              <a:pPr>
                <a:defRPr/>
              </a:pPr>
              <a:t>‹#›</a:t>
            </a:fld>
            <a:endParaRPr lang="en-US" altLang="en-US"/>
          </a:p>
        </p:txBody>
      </p:sp>
    </p:spTree>
    <p:extLst>
      <p:ext uri="{BB962C8B-B14F-4D97-AF65-F5344CB8AC3E}">
        <p14:creationId xmlns:p14="http://schemas.microsoft.com/office/powerpoint/2010/main" val="181091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8316"/>
            <a:ext cx="29626560" cy="7315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1" y="9824086"/>
            <a:ext cx="14544676" cy="40957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5921" y="13919836"/>
            <a:ext cx="14544676" cy="252869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1" y="9824086"/>
            <a:ext cx="14550390" cy="40957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091" y="13919836"/>
            <a:ext cx="14550390" cy="252869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E7A483-197A-4552-9934-05F92FAF0662}" type="slidenum">
              <a:rPr lang="en-US" altLang="en-US"/>
              <a:pPr>
                <a:defRPr/>
              </a:pPr>
              <a:t>‹#›</a:t>
            </a:fld>
            <a:endParaRPr lang="en-US" altLang="en-US"/>
          </a:p>
        </p:txBody>
      </p:sp>
    </p:spTree>
    <p:extLst>
      <p:ext uri="{BB962C8B-B14F-4D97-AF65-F5344CB8AC3E}">
        <p14:creationId xmlns:p14="http://schemas.microsoft.com/office/powerpoint/2010/main" val="359613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1919FF-CCA8-45AA-80EF-1EE23098502C}" type="slidenum">
              <a:rPr lang="en-US" altLang="en-US"/>
              <a:pPr>
                <a:defRPr/>
              </a:pPr>
              <a:t>‹#›</a:t>
            </a:fld>
            <a:endParaRPr lang="en-US" altLang="en-US"/>
          </a:p>
        </p:txBody>
      </p:sp>
    </p:spTree>
    <p:extLst>
      <p:ext uri="{BB962C8B-B14F-4D97-AF65-F5344CB8AC3E}">
        <p14:creationId xmlns:p14="http://schemas.microsoft.com/office/powerpoint/2010/main" val="33576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EC007F-0EF5-488C-8BAF-96D49320E7C4}" type="slidenum">
              <a:rPr lang="en-US" altLang="en-US"/>
              <a:pPr>
                <a:defRPr/>
              </a:pPr>
              <a:t>‹#›</a:t>
            </a:fld>
            <a:endParaRPr lang="en-US" altLang="en-US"/>
          </a:p>
        </p:txBody>
      </p:sp>
    </p:spTree>
    <p:extLst>
      <p:ext uri="{BB962C8B-B14F-4D97-AF65-F5344CB8AC3E}">
        <p14:creationId xmlns:p14="http://schemas.microsoft.com/office/powerpoint/2010/main" val="403204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46885"/>
            <a:ext cx="10829926" cy="743712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70180" y="1746885"/>
            <a:ext cx="18402300" cy="374599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0" y="9184005"/>
            <a:ext cx="10829926"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174EA8-FF76-4253-A7F8-007B661F22FD}" type="slidenum">
              <a:rPr lang="en-US" altLang="en-US"/>
              <a:pPr>
                <a:defRPr/>
              </a:pPr>
              <a:t>‹#›</a:t>
            </a:fld>
            <a:endParaRPr lang="en-US" altLang="en-US"/>
          </a:p>
        </p:txBody>
      </p:sp>
    </p:spTree>
    <p:extLst>
      <p:ext uri="{BB962C8B-B14F-4D97-AF65-F5344CB8AC3E}">
        <p14:creationId xmlns:p14="http://schemas.microsoft.com/office/powerpoint/2010/main" val="7135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6" y="30723840"/>
            <a:ext cx="19751040" cy="362712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2236" y="3922396"/>
            <a:ext cx="19751040" cy="26334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452236" y="34350960"/>
            <a:ext cx="19751040" cy="51511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E1ABA-CCEC-4595-9F9A-36E22DBA4173}" type="slidenum">
              <a:rPr lang="en-US" altLang="en-US"/>
              <a:pPr>
                <a:defRPr/>
              </a:pPr>
              <a:t>‹#›</a:t>
            </a:fld>
            <a:endParaRPr lang="en-US" altLang="en-US"/>
          </a:p>
        </p:txBody>
      </p:sp>
    </p:spTree>
    <p:extLst>
      <p:ext uri="{BB962C8B-B14F-4D97-AF65-F5344CB8AC3E}">
        <p14:creationId xmlns:p14="http://schemas.microsoft.com/office/powerpoint/2010/main" val="384396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9356" y="3901017"/>
            <a:ext cx="27979688"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469356" y="12680952"/>
            <a:ext cx="27979688" cy="2633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69356" y="39990185"/>
            <a:ext cx="6858000" cy="29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defTabSz="3135313">
              <a:defRPr sz="4800">
                <a:solidFill>
                  <a:schemeClr val="tx1"/>
                </a:solidFill>
                <a:latin typeface="Times New Roman"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11246644" y="39990185"/>
            <a:ext cx="10425113" cy="29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algn="ctr" defTabSz="3135313">
              <a:defRPr sz="4800">
                <a:solidFill>
                  <a:schemeClr val="tx1"/>
                </a:solidFill>
                <a:latin typeface="Times New Roman"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23591044" y="39990185"/>
            <a:ext cx="6858000" cy="29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algn="r" defTabSz="3135313">
              <a:defRPr sz="4800" smtClean="0">
                <a:solidFill>
                  <a:schemeClr val="tx1"/>
                </a:solidFill>
              </a:defRPr>
            </a:lvl1pPr>
          </a:lstStyle>
          <a:p>
            <a:pPr>
              <a:defRPr/>
            </a:pPr>
            <a:fld id="{BBDEB484-A3B6-4593-B22D-67E4FB90BA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313" rtl="0" eaLnBrk="0" fontAlgn="base" hangingPunct="0">
        <a:spcBef>
          <a:spcPct val="0"/>
        </a:spcBef>
        <a:spcAft>
          <a:spcPct val="0"/>
        </a:spcAft>
        <a:defRPr sz="15100">
          <a:solidFill>
            <a:schemeClr val="tx2"/>
          </a:solidFill>
          <a:latin typeface="+mj-lt"/>
          <a:ea typeface="MS PGothic" pitchFamily="34" charset="-128"/>
          <a:cs typeface="+mj-cs"/>
        </a:defRPr>
      </a:lvl1pPr>
      <a:lvl2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2pPr>
      <a:lvl3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3pPr>
      <a:lvl4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4pPr>
      <a:lvl5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5pPr>
      <a:lvl6pPr marL="457200" algn="ctr" defTabSz="3135313" rtl="0" fontAlgn="base">
        <a:spcBef>
          <a:spcPct val="0"/>
        </a:spcBef>
        <a:spcAft>
          <a:spcPct val="0"/>
        </a:spcAft>
        <a:defRPr sz="15100">
          <a:solidFill>
            <a:schemeClr val="tx2"/>
          </a:solidFill>
          <a:latin typeface="Times New Roman" charset="0"/>
          <a:ea typeface="ＭＳ Ｐゴシック" charset="0"/>
        </a:defRPr>
      </a:lvl6pPr>
      <a:lvl7pPr marL="914400" algn="ctr" defTabSz="3135313" rtl="0" fontAlgn="base">
        <a:spcBef>
          <a:spcPct val="0"/>
        </a:spcBef>
        <a:spcAft>
          <a:spcPct val="0"/>
        </a:spcAft>
        <a:defRPr sz="15100">
          <a:solidFill>
            <a:schemeClr val="tx2"/>
          </a:solidFill>
          <a:latin typeface="Times New Roman" charset="0"/>
          <a:ea typeface="ＭＳ Ｐゴシック" charset="0"/>
        </a:defRPr>
      </a:lvl7pPr>
      <a:lvl8pPr marL="1371600" algn="ctr" defTabSz="3135313" rtl="0" fontAlgn="base">
        <a:spcBef>
          <a:spcPct val="0"/>
        </a:spcBef>
        <a:spcAft>
          <a:spcPct val="0"/>
        </a:spcAft>
        <a:defRPr sz="15100">
          <a:solidFill>
            <a:schemeClr val="tx2"/>
          </a:solidFill>
          <a:latin typeface="Times New Roman" charset="0"/>
          <a:ea typeface="ＭＳ Ｐゴシック" charset="0"/>
        </a:defRPr>
      </a:lvl8pPr>
      <a:lvl9pPr marL="1828800" algn="ctr" defTabSz="3135313" rtl="0" fontAlgn="base">
        <a:spcBef>
          <a:spcPct val="0"/>
        </a:spcBef>
        <a:spcAft>
          <a:spcPct val="0"/>
        </a:spcAft>
        <a:defRPr sz="15100">
          <a:solidFill>
            <a:schemeClr val="tx2"/>
          </a:solidFill>
          <a:latin typeface="Times New Roman" charset="0"/>
          <a:ea typeface="ＭＳ Ｐゴシック" charset="0"/>
        </a:defRPr>
      </a:lvl9pPr>
    </p:titleStyle>
    <p:bodyStyle>
      <a:lvl1pPr marL="1176338" indent="-1176338" algn="l" defTabSz="3135313" rtl="0" eaLnBrk="0" fontAlgn="base" hangingPunct="0">
        <a:spcBef>
          <a:spcPct val="20000"/>
        </a:spcBef>
        <a:spcAft>
          <a:spcPct val="0"/>
        </a:spcAft>
        <a:buChar char="•"/>
        <a:defRPr sz="110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96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82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69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69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6900">
          <a:solidFill>
            <a:schemeClr val="tx1"/>
          </a:solidFill>
          <a:latin typeface="+mn-lt"/>
          <a:ea typeface="+mn-ea"/>
        </a:defRPr>
      </a:lvl6pPr>
      <a:lvl7pPr marL="7967663" indent="-782638" algn="l" defTabSz="3135313" rtl="0" fontAlgn="base">
        <a:spcBef>
          <a:spcPct val="20000"/>
        </a:spcBef>
        <a:spcAft>
          <a:spcPct val="0"/>
        </a:spcAft>
        <a:buChar char="»"/>
        <a:defRPr sz="6900">
          <a:solidFill>
            <a:schemeClr val="tx1"/>
          </a:solidFill>
          <a:latin typeface="+mn-lt"/>
          <a:ea typeface="+mn-ea"/>
        </a:defRPr>
      </a:lvl7pPr>
      <a:lvl8pPr marL="8424863" indent="-782638" algn="l" defTabSz="3135313" rtl="0" fontAlgn="base">
        <a:spcBef>
          <a:spcPct val="20000"/>
        </a:spcBef>
        <a:spcAft>
          <a:spcPct val="0"/>
        </a:spcAft>
        <a:buChar char="»"/>
        <a:defRPr sz="6900">
          <a:solidFill>
            <a:schemeClr val="tx1"/>
          </a:solidFill>
          <a:latin typeface="+mn-lt"/>
          <a:ea typeface="+mn-ea"/>
        </a:defRPr>
      </a:lvl8pPr>
      <a:lvl9pPr marL="8882063" indent="-782638" algn="l" defTabSz="3135313" rtl="0" fontAlgn="base">
        <a:spcBef>
          <a:spcPct val="20000"/>
        </a:spcBef>
        <a:spcAft>
          <a:spcPct val="0"/>
        </a:spcAft>
        <a:buChar char="»"/>
        <a:defRPr sz="69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tiff"/><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3.tiff"/><Relationship Id="rId5" Type="http://schemas.openxmlformats.org/officeDocument/2006/relationships/image" Target="../media/image2.png"/><Relationship Id="rId4" Type="http://schemas.openxmlformats.org/officeDocument/2006/relationships/image" Target="../media/image1.tiff"/><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Footer" descr="This box displays no content." title="A Strip of Color for Aesthetics"/>
          <p:cNvSpPr txBox="1">
            <a:spLocks noChangeArrowheads="1"/>
          </p:cNvSpPr>
          <p:nvPr/>
        </p:nvSpPr>
        <p:spPr bwMode="auto">
          <a:xfrm>
            <a:off x="232380" y="41300400"/>
            <a:ext cx="32918400" cy="1323439"/>
          </a:xfrm>
          <a:prstGeom prst="rect">
            <a:avLst/>
          </a:prstGeom>
          <a:solidFill>
            <a:srgbClr val="002060"/>
          </a:solidFill>
          <a:ln>
            <a:noFill/>
          </a:ln>
          <a:effectLst/>
        </p:spPr>
        <p:txBody>
          <a:bodyPr>
            <a:spAutoFit/>
          </a:bodyPr>
          <a:lstStyle/>
          <a:p>
            <a:pPr algn="ctr">
              <a:defRPr/>
            </a:pPr>
            <a:endParaRPr lang="en-US" sz="8000" b="1" dirty="0">
              <a:solidFill>
                <a:schemeClr val="accent6"/>
              </a:solidFill>
              <a:latin typeface="Arial" charset="0"/>
              <a:ea typeface="ＭＳ Ｐゴシック" charset="0"/>
            </a:endParaRPr>
          </a:p>
        </p:txBody>
      </p:sp>
      <p:sp>
        <p:nvSpPr>
          <p:cNvPr id="39" name="Acknowledgements Body"/>
          <p:cNvSpPr txBox="1">
            <a:spLocks/>
          </p:cNvSpPr>
          <p:nvPr/>
        </p:nvSpPr>
        <p:spPr bwMode="auto">
          <a:xfrm>
            <a:off x="22012672" y="38252400"/>
            <a:ext cx="955952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a:defRPr/>
            </a:pPr>
            <a:r>
              <a:rPr lang="en-US" sz="2800" kern="0" dirty="0"/>
              <a:t>Advisor: </a:t>
            </a:r>
            <a:r>
              <a:rPr lang="en-US" sz="2800" b="1" kern="0" dirty="0"/>
              <a:t>Katie Maynard, UCSB Sustainability Coordinator </a:t>
            </a:r>
          </a:p>
          <a:p>
            <a:pPr>
              <a:defRPr/>
            </a:pPr>
            <a:r>
              <a:rPr lang="en-US" sz="2800" kern="0" dirty="0"/>
              <a:t>Faculty Advisor: </a:t>
            </a:r>
            <a:r>
              <a:rPr lang="en-US" sz="2800" b="1" kern="0" dirty="0"/>
              <a:t>Summer Gray, Department of Environmental Studies </a:t>
            </a:r>
          </a:p>
        </p:txBody>
      </p:sp>
      <p:sp>
        <p:nvSpPr>
          <p:cNvPr id="38" name="Acknowledgements Title"/>
          <p:cNvSpPr txBox="1">
            <a:spLocks/>
          </p:cNvSpPr>
          <p:nvPr/>
        </p:nvSpPr>
        <p:spPr bwMode="auto">
          <a:xfrm>
            <a:off x="22659295" y="36703605"/>
            <a:ext cx="9201150" cy="139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rgbClr val="002060"/>
                </a:solidFill>
                <a:latin typeface="Optima" panose="02000503060000020004" pitchFamily="2" charset="0"/>
              </a:rPr>
              <a:t>Acknowledgements </a:t>
            </a:r>
          </a:p>
        </p:txBody>
      </p:sp>
      <p:sp>
        <p:nvSpPr>
          <p:cNvPr id="37" name="Literature Cited Body"/>
          <p:cNvSpPr txBox="1">
            <a:spLocks/>
          </p:cNvSpPr>
          <p:nvPr/>
        </p:nvSpPr>
        <p:spPr bwMode="auto">
          <a:xfrm>
            <a:off x="11754150" y="37642800"/>
            <a:ext cx="9559528" cy="21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457200" indent="-457200">
              <a:spcBef>
                <a:spcPct val="0"/>
              </a:spcBef>
              <a:buAutoNum type="arabicPeriod"/>
            </a:pPr>
            <a:r>
              <a:rPr lang="en-US" dirty="0"/>
              <a:t>“Climate Resilience.” </a:t>
            </a:r>
            <a:r>
              <a:rPr lang="en-US" i="1" dirty="0"/>
              <a:t>Second Nature</a:t>
            </a:r>
            <a:r>
              <a:rPr lang="en-US" dirty="0"/>
              <a:t>, </a:t>
            </a:r>
            <a:r>
              <a:rPr lang="en-US" dirty="0" err="1"/>
              <a:t>secondnature.org</a:t>
            </a:r>
            <a:r>
              <a:rPr lang="en-US" dirty="0"/>
              <a:t>/climate-resilience/.</a:t>
            </a:r>
          </a:p>
          <a:p>
            <a:pPr marL="457200" indent="-457200">
              <a:spcBef>
                <a:spcPct val="0"/>
              </a:spcBef>
              <a:buAutoNum type="arabicPeriod"/>
            </a:pPr>
            <a:r>
              <a:rPr lang="en-US" dirty="0"/>
              <a:t>Seville, </a:t>
            </a:r>
            <a:r>
              <a:rPr lang="en-US" dirty="0" err="1"/>
              <a:t>Aleka</a:t>
            </a:r>
            <a:r>
              <a:rPr lang="en-US" dirty="0"/>
              <a:t>, and Nik </a:t>
            </a:r>
            <a:r>
              <a:rPr lang="en-US" dirty="0" err="1"/>
              <a:t>Steinber</a:t>
            </a:r>
            <a:r>
              <a:rPr lang="en-US" dirty="0"/>
              <a:t>. “California Heat and Health Project:  A Decision Support Tool.” </a:t>
            </a:r>
            <a:r>
              <a:rPr lang="en-US" i="1" dirty="0"/>
              <a:t>Four Twenty Seven, </a:t>
            </a:r>
            <a:r>
              <a:rPr lang="en-US" dirty="0"/>
              <a:t>16 Dec. 2016, 427mt.com/wp-content/uploads/2017/01/427_CA_HeatHealth_DecisionTool_UserNeedsAssessment-1.pdf. </a:t>
            </a:r>
            <a:endParaRPr lang="en-US" sz="2800" dirty="0"/>
          </a:p>
          <a:p>
            <a:pPr marL="0" indent="0">
              <a:buNone/>
            </a:pPr>
            <a:br>
              <a:rPr lang="en-US" sz="2800" dirty="0"/>
            </a:br>
            <a:endParaRPr lang="en-US" altLang="en-US" sz="2800" dirty="0"/>
          </a:p>
          <a:p>
            <a:pPr marL="0" indent="0">
              <a:buFontTx/>
              <a:buNone/>
              <a:defRPr/>
            </a:pPr>
            <a:endParaRPr lang="en-US" sz="2800" kern="0" dirty="0"/>
          </a:p>
          <a:p>
            <a:pPr marL="0" indent="0">
              <a:buFontTx/>
              <a:buNone/>
              <a:defRPr/>
            </a:pPr>
            <a:endParaRPr lang="en-US" sz="2800" kern="0" dirty="0"/>
          </a:p>
        </p:txBody>
      </p:sp>
      <p:sp>
        <p:nvSpPr>
          <p:cNvPr id="34" name="Literature Cited Title"/>
          <p:cNvSpPr txBox="1">
            <a:spLocks/>
          </p:cNvSpPr>
          <p:nvPr/>
        </p:nvSpPr>
        <p:spPr bwMode="auto">
          <a:xfrm>
            <a:off x="11957832" y="37033200"/>
            <a:ext cx="9201150" cy="52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rgbClr val="002060"/>
                </a:solidFill>
                <a:latin typeface="Optima" panose="02000503060000020004" pitchFamily="2" charset="0"/>
              </a:rPr>
              <a:t>Literature Cited</a:t>
            </a:r>
          </a:p>
        </p:txBody>
      </p:sp>
      <p:sp>
        <p:nvSpPr>
          <p:cNvPr id="31" name="Conclusions Body"/>
          <p:cNvSpPr txBox="1">
            <a:spLocks/>
          </p:cNvSpPr>
          <p:nvPr/>
        </p:nvSpPr>
        <p:spPr bwMode="auto">
          <a:xfrm>
            <a:off x="22012672" y="8651550"/>
            <a:ext cx="9559528" cy="283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2800" b="1" i="1" kern="0" dirty="0"/>
              <a:t>Heat Waves </a:t>
            </a:r>
          </a:p>
          <a:p>
            <a:pPr marL="0" indent="0">
              <a:buFontTx/>
              <a:buNone/>
              <a:defRPr/>
            </a:pPr>
            <a:endParaRPr lang="en-US" sz="2800" b="1" i="1" kern="0" dirty="0"/>
          </a:p>
          <a:p>
            <a:pPr marL="0" indent="0">
              <a:buFontTx/>
              <a:buNone/>
              <a:defRPr/>
            </a:pPr>
            <a:r>
              <a:rPr lang="en-US" sz="2800" kern="0" dirty="0"/>
              <a:t>Historically, Isla Vista’s climate has been moderate. However, climate change is driving up those consistent temperatures. During the summer of 2018, Southern California experienced record high temperatures and regions that are especially vulnerable to heat include California communities not currently acclimatized to increased temperatures and heat events, but who will experience increased high heat days during year. (2) There are many risks that come with heat waves, especially in a highly populated neighborhood with limited air conditioning, such as Isla Vista. Most residents are unaware of the health risks associated with heat waves as well.  In light of these issues, I came up with the following:</a:t>
            </a:r>
          </a:p>
          <a:p>
            <a:pPr>
              <a:defRPr/>
            </a:pPr>
            <a:r>
              <a:rPr lang="en-US" sz="2800" kern="0" dirty="0"/>
              <a:t>Report on increasing frequency of heat waves and potential solutions</a:t>
            </a:r>
          </a:p>
          <a:p>
            <a:pPr>
              <a:defRPr/>
            </a:pPr>
            <a:r>
              <a:rPr lang="en-US" sz="2800" kern="0" dirty="0"/>
              <a:t>Research protocol of qualitative student interviews and surveys to identify impacts of heat waves on UCSB and neighboring Isla Vista community</a:t>
            </a:r>
          </a:p>
          <a:p>
            <a:pPr>
              <a:defRPr/>
            </a:pPr>
            <a:r>
              <a:rPr lang="en-US" sz="2800" kern="0" dirty="0"/>
              <a:t>Informative guide for community members to stay healthy and safe during heat waves</a:t>
            </a:r>
          </a:p>
          <a:p>
            <a:pPr>
              <a:defRPr/>
            </a:pPr>
            <a:r>
              <a:rPr lang="en-US" sz="2800" kern="0" dirty="0"/>
              <a:t>Draft citizen science project to obtain quantitative temperature data in local apartments and homes</a:t>
            </a:r>
          </a:p>
          <a:p>
            <a:pPr marL="0" indent="0">
              <a:buFontTx/>
              <a:buNone/>
              <a:defRPr/>
            </a:pPr>
            <a:endParaRPr lang="en-US" sz="2800" b="1" i="1" kern="0" dirty="0"/>
          </a:p>
          <a:p>
            <a:pPr marL="0" indent="0">
              <a:buFontTx/>
              <a:buNone/>
              <a:defRPr/>
            </a:pPr>
            <a:endParaRPr lang="en-US" sz="2800" b="1" i="1" kern="0" dirty="0"/>
          </a:p>
          <a:p>
            <a:pPr marL="0" indent="0">
              <a:buFontTx/>
              <a:buNone/>
              <a:defRPr/>
            </a:pPr>
            <a:endParaRPr lang="en-US" sz="2800" b="1" i="1" kern="0" dirty="0"/>
          </a:p>
          <a:p>
            <a:pPr marL="0" indent="0">
              <a:buFontTx/>
              <a:buNone/>
              <a:defRPr/>
            </a:pPr>
            <a:endParaRPr lang="en-US" sz="2800" b="1" i="1" kern="0" dirty="0"/>
          </a:p>
          <a:p>
            <a:pPr marL="0" indent="0">
              <a:buFontTx/>
              <a:buNone/>
              <a:defRPr/>
            </a:pPr>
            <a:endParaRPr lang="en-US" sz="2800" b="1" i="1" kern="0" dirty="0"/>
          </a:p>
          <a:p>
            <a:pPr marL="0" indent="0">
              <a:buFontTx/>
              <a:buNone/>
              <a:defRPr/>
            </a:pPr>
            <a:endParaRPr lang="en-US" sz="2800" b="1" i="1" kern="0" dirty="0"/>
          </a:p>
          <a:p>
            <a:pPr marL="0" indent="0">
              <a:buFontTx/>
              <a:buNone/>
              <a:defRPr/>
            </a:pPr>
            <a:endParaRPr lang="en-US" sz="2800" b="1" i="1" kern="0" dirty="0"/>
          </a:p>
          <a:p>
            <a:pPr marL="0" indent="0">
              <a:buFontTx/>
              <a:buNone/>
              <a:defRPr/>
            </a:pPr>
            <a:endParaRPr lang="en-US" sz="2800" b="1" i="1" kern="0" dirty="0"/>
          </a:p>
          <a:p>
            <a:pPr marL="0" indent="0">
              <a:buFontTx/>
              <a:buNone/>
              <a:defRPr/>
            </a:pPr>
            <a:endParaRPr lang="en-US" sz="2800" b="1" i="1" kern="0" dirty="0"/>
          </a:p>
          <a:p>
            <a:pPr marL="0" indent="0">
              <a:buFontTx/>
              <a:buNone/>
              <a:defRPr/>
            </a:pPr>
            <a:r>
              <a:rPr lang="en-US" sz="2800" b="1" i="1" kern="0" dirty="0"/>
              <a:t>Sea Level Rise</a:t>
            </a:r>
          </a:p>
          <a:p>
            <a:pPr marL="0" indent="0">
              <a:buFontTx/>
              <a:buNone/>
              <a:defRPr/>
            </a:pPr>
            <a:endParaRPr lang="en-US" sz="2800" kern="0" dirty="0"/>
          </a:p>
          <a:p>
            <a:pPr marL="0" indent="0">
              <a:buFontTx/>
              <a:buNone/>
              <a:defRPr/>
            </a:pPr>
            <a:r>
              <a:rPr lang="en-US" sz="2800" kern="0" dirty="0"/>
              <a:t>I captured information on the capacity of local projects to mitigate sea level rise. One included UCSB’s North Campus Open Space. I also developed a partnership with the </a:t>
            </a:r>
            <a:r>
              <a:rPr lang="en-US" sz="2800" b="1" kern="0" dirty="0"/>
              <a:t>Goleta Slough Management Committee </a:t>
            </a:r>
            <a:r>
              <a:rPr lang="en-US" sz="2800" kern="0" dirty="0"/>
              <a:t>to help revamp their website. I produced educational content for the community on:</a:t>
            </a:r>
          </a:p>
          <a:p>
            <a:pPr>
              <a:defRPr/>
            </a:pPr>
            <a:r>
              <a:rPr lang="en-US" sz="2800" kern="0" dirty="0"/>
              <a:t>Climate change and local impacts</a:t>
            </a:r>
          </a:p>
          <a:p>
            <a:pPr>
              <a:defRPr/>
            </a:pPr>
            <a:r>
              <a:rPr lang="en-US" sz="2800" kern="0" dirty="0"/>
              <a:t>Sea level rise </a:t>
            </a:r>
          </a:p>
          <a:p>
            <a:pPr>
              <a:defRPr/>
            </a:pPr>
            <a:r>
              <a:rPr lang="en-US" sz="2800" kern="0" dirty="0"/>
              <a:t>Affected endangered species </a:t>
            </a:r>
          </a:p>
          <a:p>
            <a:pPr>
              <a:defRPr/>
            </a:pPr>
            <a:r>
              <a:rPr lang="en-US" sz="2800" kern="0" dirty="0"/>
              <a:t>Involved organizations</a:t>
            </a:r>
          </a:p>
          <a:p>
            <a:pPr marL="0" indent="0">
              <a:buFontTx/>
              <a:buNone/>
              <a:defRPr/>
            </a:pPr>
            <a:endParaRPr lang="en-US" sz="2800" b="1" i="1" kern="0" dirty="0"/>
          </a:p>
          <a:p>
            <a:pPr marL="0" indent="0">
              <a:buFontTx/>
              <a:buNone/>
              <a:defRPr/>
            </a:pPr>
            <a:r>
              <a:rPr lang="en-US" sz="2800" b="1" i="1" kern="0" dirty="0"/>
              <a:t>Community Response to Resilience</a:t>
            </a:r>
          </a:p>
          <a:p>
            <a:pPr marL="0" indent="0">
              <a:buFontTx/>
              <a:buNone/>
              <a:defRPr/>
            </a:pPr>
            <a:endParaRPr lang="en-US" sz="2800" kern="0" dirty="0"/>
          </a:p>
          <a:p>
            <a:pPr marL="0" indent="0">
              <a:buFontTx/>
              <a:buNone/>
              <a:defRPr/>
            </a:pPr>
            <a:r>
              <a:rPr lang="en-US" sz="2800" kern="0" dirty="0"/>
              <a:t>In relation to on-going, anthropogenic climate change, disaster makes the distribution of vulnerability apparent and visible. Santa Barbara faces a large range of impacts from anthropogenic climate change, including a range of natural disasters. Asking the question of what UCSB can do to aid our community in the future, I did the following:</a:t>
            </a:r>
          </a:p>
          <a:p>
            <a:pPr>
              <a:defRPr/>
            </a:pPr>
            <a:r>
              <a:rPr lang="en-US" sz="2800" kern="0" dirty="0"/>
              <a:t>Identified best practices on administrative leave for employees to volunteer in times of emergencies from Lehigh University and the University of Connecticut</a:t>
            </a:r>
          </a:p>
          <a:p>
            <a:pPr>
              <a:defRPr/>
            </a:pPr>
            <a:r>
              <a:rPr lang="en-US" sz="2800" kern="0" dirty="0"/>
              <a:t>Engaged with stakeholders in the vetting stage to understand campus need</a:t>
            </a:r>
          </a:p>
          <a:p>
            <a:pPr>
              <a:defRPr/>
            </a:pPr>
            <a:r>
              <a:rPr lang="en-US" sz="2800" kern="0" dirty="0"/>
              <a:t>Developed a proposal for UCSB to create local procedures to fill in the gap of the UC wide policy</a:t>
            </a:r>
          </a:p>
          <a:p>
            <a:pPr>
              <a:defRPr/>
            </a:pPr>
            <a:endParaRPr lang="en-US" sz="2800" kern="0" dirty="0"/>
          </a:p>
          <a:p>
            <a:pPr marL="0" indent="0">
              <a:buFontTx/>
              <a:buNone/>
              <a:defRPr/>
            </a:pPr>
            <a:endParaRPr lang="en-US" sz="2800" kern="0" dirty="0"/>
          </a:p>
          <a:p>
            <a:pPr marL="0" indent="0">
              <a:buFontTx/>
              <a:buNone/>
              <a:defRPr/>
            </a:pPr>
            <a:endParaRPr lang="en-US" sz="2800" kern="0" dirty="0"/>
          </a:p>
          <a:p>
            <a:pPr marL="0" indent="0">
              <a:buFontTx/>
              <a:buNone/>
              <a:defRPr/>
            </a:pPr>
            <a:endParaRPr lang="en-US" sz="2800" b="1" kern="0" dirty="0"/>
          </a:p>
          <a:p>
            <a:pPr marL="0" indent="0">
              <a:buFontTx/>
              <a:buNone/>
              <a:defRPr/>
            </a:pPr>
            <a:endParaRPr lang="en-US" sz="2800" b="1" i="1" kern="0" dirty="0"/>
          </a:p>
        </p:txBody>
      </p:sp>
      <p:sp>
        <p:nvSpPr>
          <p:cNvPr id="30" name="Conclusions Title"/>
          <p:cNvSpPr txBox="1">
            <a:spLocks/>
          </p:cNvSpPr>
          <p:nvPr/>
        </p:nvSpPr>
        <p:spPr bwMode="auto">
          <a:xfrm>
            <a:off x="23017673" y="7357455"/>
            <a:ext cx="9201150" cy="10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rgbClr val="002060"/>
                </a:solidFill>
                <a:latin typeface="Optima" panose="02000503060000020004" pitchFamily="2" charset="0"/>
              </a:rPr>
              <a:t>Results and Outcomes</a:t>
            </a:r>
          </a:p>
        </p:txBody>
      </p:sp>
      <p:sp>
        <p:nvSpPr>
          <p:cNvPr id="23" name="Materials Body"/>
          <p:cNvSpPr txBox="1">
            <a:spLocks/>
          </p:cNvSpPr>
          <p:nvPr/>
        </p:nvSpPr>
        <p:spPr bwMode="auto">
          <a:xfrm>
            <a:off x="11703249" y="8458574"/>
            <a:ext cx="9559528" cy="2855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2800" b="1" i="1" kern="0" dirty="0"/>
              <a:t>What is resilience?</a:t>
            </a:r>
          </a:p>
          <a:p>
            <a:pPr marL="0" indent="0">
              <a:buFontTx/>
              <a:buNone/>
              <a:defRPr/>
            </a:pPr>
            <a:endParaRPr lang="en-US" sz="2800" i="1" kern="0" dirty="0"/>
          </a:p>
          <a:p>
            <a:pPr marL="0" indent="0">
              <a:buFontTx/>
              <a:buNone/>
              <a:defRPr/>
            </a:pPr>
            <a:r>
              <a:rPr lang="en-US" sz="2800" kern="0" dirty="0"/>
              <a:t>Resilience is the ability of a system or community to survive disruption and to anticipate, adapt, and flourish in the face of change. (1) </a:t>
            </a:r>
          </a:p>
          <a:p>
            <a:pPr marL="0" indent="0">
              <a:buFontTx/>
              <a:buNone/>
              <a:defRPr/>
            </a:pPr>
            <a:endParaRPr lang="en-US" sz="2800" kern="0" dirty="0"/>
          </a:p>
          <a:p>
            <a:pPr marL="0" indent="0">
              <a:buFontTx/>
              <a:buNone/>
              <a:defRPr/>
            </a:pPr>
            <a:r>
              <a:rPr lang="en-US" sz="2800" i="1" kern="0" dirty="0"/>
              <a:t>Second Nature</a:t>
            </a:r>
            <a:r>
              <a:rPr lang="en-US" sz="2800" kern="0" dirty="0"/>
              <a:t> also says that resilience of any campus or community will be based on its own unique set of characteristics, goals, existing capacity and strengths, and current and future vulnerabilities. Part of developing increased resilience is undertaking the social engagement, assessment, and planning process itself. </a:t>
            </a:r>
          </a:p>
          <a:p>
            <a:pPr marL="0" indent="0">
              <a:buFontTx/>
              <a:buNone/>
              <a:defRPr/>
            </a:pPr>
            <a:endParaRPr lang="en-US" sz="2800" kern="0" dirty="0"/>
          </a:p>
          <a:p>
            <a:pPr marL="0" indent="0">
              <a:buFontTx/>
              <a:buNone/>
              <a:defRPr/>
            </a:pPr>
            <a:endParaRPr lang="en-US" sz="2800" kern="0" dirty="0"/>
          </a:p>
          <a:p>
            <a:pPr marL="0" indent="0">
              <a:buFontTx/>
              <a:buNone/>
              <a:defRPr/>
            </a:pPr>
            <a:endParaRPr lang="en-US" sz="2800" kern="0" dirty="0"/>
          </a:p>
          <a:p>
            <a:pPr marL="0" indent="0">
              <a:buFontTx/>
              <a:buNone/>
              <a:defRPr/>
            </a:pPr>
            <a:endParaRPr lang="en-US" sz="2800" kern="0" dirty="0"/>
          </a:p>
          <a:p>
            <a:pPr marL="0" indent="0">
              <a:buFontTx/>
              <a:buNone/>
              <a:defRPr/>
            </a:pPr>
            <a:endParaRPr lang="en-US" sz="2800" i="1" kern="0" dirty="0"/>
          </a:p>
          <a:p>
            <a:pPr marL="0" indent="0">
              <a:buFontTx/>
              <a:buNone/>
              <a:defRPr/>
            </a:pPr>
            <a:endParaRPr lang="en-US" sz="2800" i="1" kern="0" dirty="0"/>
          </a:p>
          <a:p>
            <a:pPr marL="0" indent="0">
              <a:buFontTx/>
              <a:buNone/>
              <a:defRPr/>
            </a:pPr>
            <a:endParaRPr lang="en-US" sz="2800" i="1" kern="0" dirty="0"/>
          </a:p>
          <a:p>
            <a:pPr marL="0" indent="0">
              <a:buFontTx/>
              <a:buNone/>
              <a:defRPr/>
            </a:pPr>
            <a:endParaRPr lang="en-US" sz="2800" i="1" kern="0" dirty="0"/>
          </a:p>
          <a:p>
            <a:pPr marL="0" indent="0">
              <a:buFontTx/>
              <a:buNone/>
              <a:defRPr/>
            </a:pPr>
            <a:endParaRPr lang="en-US" sz="2800" i="1" kern="0" dirty="0"/>
          </a:p>
          <a:p>
            <a:pPr marL="0" indent="0">
              <a:buFontTx/>
              <a:buNone/>
              <a:defRPr/>
            </a:pPr>
            <a:endParaRPr lang="en-US" sz="2800" i="1" kern="0" dirty="0"/>
          </a:p>
          <a:p>
            <a:pPr marL="0" indent="0">
              <a:buFontTx/>
              <a:buNone/>
              <a:defRPr/>
            </a:pPr>
            <a:endParaRPr lang="en-US" sz="2800" b="1" i="1" kern="0" dirty="0"/>
          </a:p>
          <a:p>
            <a:pPr marL="0" indent="0">
              <a:buFontTx/>
              <a:buNone/>
              <a:defRPr/>
            </a:pPr>
            <a:endParaRPr lang="en-US" sz="2800" b="1" i="1" kern="0" dirty="0"/>
          </a:p>
          <a:p>
            <a:pPr marL="0" indent="0">
              <a:buFontTx/>
              <a:buNone/>
              <a:defRPr/>
            </a:pPr>
            <a:endParaRPr lang="en-US" sz="2800" b="1" i="1" kern="0" dirty="0"/>
          </a:p>
          <a:p>
            <a:pPr marL="0" indent="0">
              <a:buFontTx/>
              <a:buNone/>
              <a:defRPr/>
            </a:pPr>
            <a:r>
              <a:rPr lang="en-US" sz="2800" b="1" i="1" kern="0" dirty="0"/>
              <a:t>What are the current best practices?</a:t>
            </a:r>
          </a:p>
          <a:p>
            <a:pPr marL="0" indent="0">
              <a:buFontTx/>
              <a:buNone/>
              <a:defRPr/>
            </a:pPr>
            <a:endParaRPr lang="en-US" sz="2800" b="1" i="1" kern="0" dirty="0"/>
          </a:p>
          <a:p>
            <a:pPr marL="0" indent="0">
              <a:buFontTx/>
              <a:buNone/>
              <a:defRPr/>
            </a:pPr>
            <a:r>
              <a:rPr lang="en-US" sz="2800" kern="0" dirty="0"/>
              <a:t>By doing research on how a variety of colleges and universities integrate resilience on their campuses,. Most common ways that universities such as Harvard, MIT, UCLA, CSU Chico, and CSU Bakersfield practices resilience include: </a:t>
            </a:r>
          </a:p>
          <a:p>
            <a:pPr>
              <a:defRPr/>
            </a:pPr>
            <a:r>
              <a:rPr lang="en-US" sz="2800" kern="0" dirty="0"/>
              <a:t>Performing vulnerability assessments </a:t>
            </a:r>
          </a:p>
          <a:p>
            <a:pPr>
              <a:defRPr/>
            </a:pPr>
            <a:r>
              <a:rPr lang="en-US" sz="2800" kern="0" dirty="0"/>
              <a:t>Integrating resilience frameworks into their climate action plans and campus planning through the formation of committees and task forces. </a:t>
            </a:r>
          </a:p>
          <a:p>
            <a:pPr marL="0" indent="0">
              <a:buFontTx/>
              <a:buNone/>
              <a:defRPr/>
            </a:pPr>
            <a:endParaRPr lang="en-US" sz="2800" i="1" kern="0" dirty="0"/>
          </a:p>
          <a:p>
            <a:pPr marL="0" indent="0">
              <a:buFontTx/>
              <a:buNone/>
              <a:defRPr/>
            </a:pPr>
            <a:r>
              <a:rPr lang="en-US" sz="2800" b="1" i="1" kern="0" dirty="0"/>
              <a:t>How can resilience be scaled to UCSB?</a:t>
            </a:r>
          </a:p>
          <a:p>
            <a:pPr marL="0" indent="0">
              <a:buFontTx/>
              <a:buNone/>
              <a:defRPr/>
            </a:pPr>
            <a:endParaRPr lang="en-US" sz="2800" kern="0" dirty="0"/>
          </a:p>
          <a:p>
            <a:pPr marL="0" indent="0">
              <a:buFontTx/>
              <a:buNone/>
              <a:defRPr/>
            </a:pPr>
            <a:r>
              <a:rPr lang="en-US" sz="2800" kern="0" dirty="0"/>
              <a:t>I engaged with a range of stakeholders in order to identify the needs of UCSB. Throughout this process, I built relationships and partnerships with individuals from the following organizations:</a:t>
            </a:r>
          </a:p>
          <a:p>
            <a:pPr>
              <a:defRPr/>
            </a:pPr>
            <a:r>
              <a:rPr lang="en-US" sz="2800" kern="0" dirty="0"/>
              <a:t>Environmental Health and Safety</a:t>
            </a:r>
          </a:p>
          <a:p>
            <a:pPr>
              <a:defRPr/>
            </a:pPr>
            <a:r>
              <a:rPr lang="en-US" sz="2800" kern="0" dirty="0"/>
              <a:t>UCSB Library</a:t>
            </a:r>
          </a:p>
          <a:p>
            <a:pPr>
              <a:defRPr/>
            </a:pPr>
            <a:r>
              <a:rPr lang="en-US" sz="2800" kern="0" dirty="0"/>
              <a:t>Environmental Studies Program Faculty</a:t>
            </a:r>
          </a:p>
          <a:p>
            <a:pPr>
              <a:defRPr/>
            </a:pPr>
            <a:r>
              <a:rPr lang="en-US" sz="2800" kern="0" dirty="0"/>
              <a:t>Staff Assembly </a:t>
            </a:r>
          </a:p>
          <a:p>
            <a:pPr>
              <a:defRPr/>
            </a:pPr>
            <a:r>
              <a:rPr lang="en-US" sz="2800" kern="0" dirty="0"/>
              <a:t>Human Resources and Labor Relations </a:t>
            </a:r>
          </a:p>
          <a:p>
            <a:pPr>
              <a:defRPr/>
            </a:pPr>
            <a:r>
              <a:rPr lang="en-US" sz="2800" kern="0" dirty="0"/>
              <a:t>Goleta Slough Management Committee </a:t>
            </a:r>
          </a:p>
          <a:p>
            <a:pPr>
              <a:defRPr/>
            </a:pPr>
            <a:r>
              <a:rPr lang="en-US" sz="2800" kern="0" dirty="0" err="1"/>
              <a:t>EcoVista</a:t>
            </a:r>
            <a:r>
              <a:rPr lang="en-US" sz="2800" kern="0" dirty="0"/>
              <a:t> </a:t>
            </a:r>
          </a:p>
          <a:p>
            <a:pPr marL="0" indent="0">
              <a:buNone/>
              <a:defRPr/>
            </a:pPr>
            <a:endParaRPr lang="en-US" sz="2800" kern="0" dirty="0"/>
          </a:p>
          <a:p>
            <a:pPr marL="0" indent="0">
              <a:buNone/>
              <a:defRPr/>
            </a:pPr>
            <a:r>
              <a:rPr lang="en-US" sz="2800" b="1" i="1" kern="0" dirty="0"/>
              <a:t>What are the relevant climate change impacts at UCSB?</a:t>
            </a:r>
          </a:p>
          <a:p>
            <a:pPr marL="0" indent="0">
              <a:buNone/>
              <a:defRPr/>
            </a:pPr>
            <a:endParaRPr lang="en-US" sz="2800" b="1" i="1" kern="0" dirty="0"/>
          </a:p>
          <a:p>
            <a:pPr marL="0" indent="0">
              <a:buNone/>
              <a:defRPr/>
            </a:pPr>
            <a:r>
              <a:rPr lang="en-US" sz="2800" kern="0" dirty="0"/>
              <a:t>Through my research process, I identified the following issues as most pressing for UCSB’s campus. </a:t>
            </a:r>
          </a:p>
          <a:p>
            <a:pPr>
              <a:defRPr/>
            </a:pPr>
            <a:r>
              <a:rPr lang="en-US" sz="2800" kern="0" dirty="0"/>
              <a:t>Natural disasters (wildfires, mudslides)</a:t>
            </a:r>
          </a:p>
          <a:p>
            <a:pPr>
              <a:defRPr/>
            </a:pPr>
            <a:r>
              <a:rPr lang="en-US" sz="2800" kern="0" dirty="0"/>
              <a:t>Sea level rise</a:t>
            </a:r>
          </a:p>
          <a:p>
            <a:pPr>
              <a:defRPr/>
            </a:pPr>
            <a:r>
              <a:rPr lang="en-US" sz="2800" kern="0" dirty="0"/>
              <a:t>Heat waves</a:t>
            </a:r>
          </a:p>
          <a:p>
            <a:pPr marL="0" indent="0">
              <a:buFontTx/>
              <a:buNone/>
              <a:defRPr/>
            </a:pPr>
            <a:endParaRPr lang="en-US" sz="2800" i="1" kern="0" dirty="0"/>
          </a:p>
          <a:p>
            <a:pPr marL="0" indent="0">
              <a:buFontTx/>
              <a:buNone/>
              <a:defRPr/>
            </a:pPr>
            <a:endParaRPr lang="en-US" sz="2800" i="1" kern="0" dirty="0"/>
          </a:p>
          <a:p>
            <a:pPr marL="0" indent="0">
              <a:buFontTx/>
              <a:buNone/>
              <a:defRPr/>
            </a:pPr>
            <a:endParaRPr lang="en-US" sz="2800" i="1" kern="0" dirty="0"/>
          </a:p>
        </p:txBody>
      </p:sp>
      <p:sp>
        <p:nvSpPr>
          <p:cNvPr id="25" name="Materials Title"/>
          <p:cNvSpPr txBox="1">
            <a:spLocks/>
          </p:cNvSpPr>
          <p:nvPr/>
        </p:nvSpPr>
        <p:spPr bwMode="auto">
          <a:xfrm>
            <a:off x="11846464" y="7238999"/>
            <a:ext cx="9201150" cy="118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rgbClr val="002060"/>
                </a:solidFill>
                <a:latin typeface="Optima" panose="02000503060000020004" pitchFamily="2" charset="0"/>
              </a:rPr>
              <a:t>Findings</a:t>
            </a:r>
          </a:p>
        </p:txBody>
      </p:sp>
      <p:sp>
        <p:nvSpPr>
          <p:cNvPr id="26" name="Project Goals Body"/>
          <p:cNvSpPr txBox="1">
            <a:spLocks/>
          </p:cNvSpPr>
          <p:nvPr/>
        </p:nvSpPr>
        <p:spPr bwMode="auto">
          <a:xfrm>
            <a:off x="1256370" y="34597170"/>
            <a:ext cx="9559528" cy="666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2800" kern="0" dirty="0"/>
              <a:t>For this fellowship, I sought to research ways that the UCSB campus can increase resilience to future climate impacts, with a focus on evaluating how recent and future events impact UCSB students and the community at large. </a:t>
            </a:r>
          </a:p>
          <a:p>
            <a:pPr>
              <a:defRPr/>
            </a:pPr>
            <a:r>
              <a:rPr lang="en-US" altLang="en-US" sz="2800" dirty="0"/>
              <a:t>Define resilience through collecting current best practices from other colleges and universities. </a:t>
            </a:r>
          </a:p>
          <a:p>
            <a:pPr>
              <a:defRPr/>
            </a:pPr>
            <a:r>
              <a:rPr lang="en-US" altLang="en-US" sz="2800" dirty="0"/>
              <a:t>Develop relationships with campus and local community stakeholders. </a:t>
            </a:r>
          </a:p>
          <a:p>
            <a:pPr>
              <a:defRPr/>
            </a:pPr>
            <a:r>
              <a:rPr lang="en-US" altLang="en-US" sz="2800" dirty="0"/>
              <a:t>Identify opportunities on campus and in the community to take action and implement programs. </a:t>
            </a:r>
          </a:p>
          <a:p>
            <a:pPr>
              <a:defRPr/>
            </a:pPr>
            <a:r>
              <a:rPr lang="en-US" altLang="en-US" sz="2800" dirty="0"/>
              <a:t>Produce materials to educate and raise awareness on local climate resilience. </a:t>
            </a:r>
          </a:p>
          <a:p>
            <a:pPr marL="0" indent="0">
              <a:spcBef>
                <a:spcPct val="0"/>
              </a:spcBef>
              <a:buNone/>
            </a:pPr>
            <a:endParaRPr lang="en-US" altLang="en-US" sz="2800" dirty="0"/>
          </a:p>
          <a:p>
            <a:pPr marL="0" indent="0">
              <a:buFontTx/>
              <a:buNone/>
              <a:defRPr/>
            </a:pPr>
            <a:endParaRPr lang="en-US" sz="2800" kern="0" dirty="0"/>
          </a:p>
          <a:p>
            <a:pPr marL="0" indent="0">
              <a:buFontTx/>
              <a:buNone/>
              <a:defRPr/>
            </a:pPr>
            <a:endParaRPr lang="en-US" sz="2800" kern="0" dirty="0"/>
          </a:p>
        </p:txBody>
      </p:sp>
      <p:sp>
        <p:nvSpPr>
          <p:cNvPr id="27" name="Project Goals Title"/>
          <p:cNvSpPr txBox="1">
            <a:spLocks/>
          </p:cNvSpPr>
          <p:nvPr/>
        </p:nvSpPr>
        <p:spPr bwMode="auto">
          <a:xfrm>
            <a:off x="1346200" y="33699024"/>
            <a:ext cx="9201150" cy="84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rgbClr val="002060"/>
                </a:solidFill>
                <a:latin typeface="Optima" panose="02000503060000020004" pitchFamily="2" charset="0"/>
              </a:rPr>
              <a:t>Project Goals</a:t>
            </a:r>
          </a:p>
        </p:txBody>
      </p:sp>
      <p:sp>
        <p:nvSpPr>
          <p:cNvPr id="8" name="Introduction Body"/>
          <p:cNvSpPr>
            <a:spLocks noGrp="1"/>
          </p:cNvSpPr>
          <p:nvPr>
            <p:ph sz="half" idx="2"/>
          </p:nvPr>
        </p:nvSpPr>
        <p:spPr>
          <a:xfrm>
            <a:off x="1256370" y="8452607"/>
            <a:ext cx="9559528" cy="14648601"/>
          </a:xfrm>
        </p:spPr>
        <p:txBody>
          <a:bodyPr/>
          <a:lstStyle/>
          <a:p>
            <a:pPr marL="0" indent="0">
              <a:buNone/>
              <a:defRPr/>
            </a:pPr>
            <a:r>
              <a:rPr lang="en-US" sz="2800" dirty="0"/>
              <a:t>The Carbon Neutrality Initiative aims to achieve net zero greenhouse gas emissions by 2025. This system-wide initiative not only mitigates the UC contribution to global climate disruption, but also sets an example for the world to follow. The initiative focuses on climate research, improving energy efficiency, increasing renewable energy, and implementing strategies to reduce carbon emissions. </a:t>
            </a:r>
          </a:p>
          <a:p>
            <a:pPr marL="0" indent="0">
              <a:buNone/>
              <a:defRPr/>
            </a:pPr>
            <a:endParaRPr lang="en-US" sz="2800" dirty="0"/>
          </a:p>
          <a:p>
            <a:pPr marL="0" indent="0">
              <a:buNone/>
              <a:defRPr/>
            </a:pPr>
            <a:r>
              <a:rPr lang="en-US" sz="2800" dirty="0"/>
              <a:t>In tandem with the goals of this initiative, it is vital to consider resiliency of our university campuses. It is especially important as the frequency of climate-related impacts increase and our communities become more vulnerable. </a:t>
            </a:r>
          </a:p>
          <a:p>
            <a:pPr marL="0" indent="0">
              <a:buNone/>
              <a:defRPr/>
            </a:pPr>
            <a:endParaRPr lang="en-US" sz="2800" dirty="0"/>
          </a:p>
          <a:p>
            <a:pPr marL="0" indent="0">
              <a:buNone/>
              <a:defRPr/>
            </a:pPr>
            <a:r>
              <a:rPr lang="en-US" sz="2800" dirty="0"/>
              <a:t>UCSB and the Santa Barbara community has experienced a number of climate-related impacts in recent years including a multi-year ongoing drought since 2011; the Thomas Fire in December 2017; Montecito mud slide and debris flow in January 2018 followed by multiple precautionary evacuations in February and March 2018. Later that summer, Southern California including Santa Barbara, proceeded to hit record-high temperatures during a sequence of heat waves. </a:t>
            </a:r>
          </a:p>
          <a:p>
            <a:pPr>
              <a:defRPr/>
            </a:pPr>
            <a:endParaRPr lang="en-US" sz="2800" dirty="0"/>
          </a:p>
          <a:p>
            <a:pPr marL="0" indent="0">
              <a:buNone/>
              <a:defRPr/>
            </a:pPr>
            <a:r>
              <a:rPr lang="en-US" sz="2800" dirty="0"/>
              <a:t>These events have impacted the UCSB campus in many ways, including poor air quality from ash, smoke and soot causing the closure of campus in December 2017, and freeway closures in December and January impairing access to US highway 101 for students, faculty, and staff. </a:t>
            </a:r>
          </a:p>
          <a:p>
            <a:pPr marL="0" indent="0">
              <a:buNone/>
              <a:defRPr/>
            </a:pPr>
            <a:endParaRPr lang="en-US" sz="2800" dirty="0"/>
          </a:p>
          <a:p>
            <a:pPr marL="0" indent="0">
              <a:buNone/>
              <a:defRPr/>
            </a:pPr>
            <a:r>
              <a:rPr lang="en-US" sz="2800" dirty="0"/>
              <a:t>Considering these past climate change induced events and anticipating future ones, how can UCSB and its surrounding community become more resilient? </a:t>
            </a:r>
          </a:p>
        </p:txBody>
      </p:sp>
      <p:sp>
        <p:nvSpPr>
          <p:cNvPr id="7" name="Introduction Title"/>
          <p:cNvSpPr>
            <a:spLocks noGrp="1"/>
          </p:cNvSpPr>
          <p:nvPr>
            <p:ph type="body" idx="1"/>
          </p:nvPr>
        </p:nvSpPr>
        <p:spPr>
          <a:xfrm>
            <a:off x="1535906" y="7316636"/>
            <a:ext cx="9201150" cy="1030251"/>
          </a:xfrm>
        </p:spPr>
        <p:txBody>
          <a:bodyPr/>
          <a:lstStyle/>
          <a:p>
            <a:r>
              <a:rPr lang="en-US" altLang="en-US" sz="4400" dirty="0">
                <a:solidFill>
                  <a:srgbClr val="002060"/>
                </a:solidFill>
                <a:latin typeface="Optima" panose="02000503060000020004" pitchFamily="2" charset="0"/>
              </a:rPr>
              <a:t>Introduction</a:t>
            </a:r>
          </a:p>
        </p:txBody>
      </p:sp>
      <p:pic>
        <p:nvPicPr>
          <p:cNvPr id="40" name="Picture 39">
            <a:extLst>
              <a:ext uri="{FF2B5EF4-FFF2-40B4-BE49-F238E27FC236}">
                <a16:creationId xmlns:a16="http://schemas.microsoft.com/office/drawing/2014/main" id="{85BC63A4-D702-B244-9F95-5AB83152E127}"/>
              </a:ext>
            </a:extLst>
          </p:cNvPr>
          <p:cNvPicPr>
            <a:picLocks noChangeAspect="1"/>
          </p:cNvPicPr>
          <p:nvPr/>
        </p:nvPicPr>
        <p:blipFill>
          <a:blip r:embed="rId4"/>
          <a:stretch>
            <a:fillRect/>
          </a:stretch>
        </p:blipFill>
        <p:spPr>
          <a:xfrm>
            <a:off x="232380" y="0"/>
            <a:ext cx="8302020" cy="2075505"/>
          </a:xfrm>
          <a:prstGeom prst="rect">
            <a:avLst/>
          </a:prstGeom>
        </p:spPr>
      </p:pic>
      <p:pic>
        <p:nvPicPr>
          <p:cNvPr id="41" name="Picture 40">
            <a:extLst>
              <a:ext uri="{FF2B5EF4-FFF2-40B4-BE49-F238E27FC236}">
                <a16:creationId xmlns:a16="http://schemas.microsoft.com/office/drawing/2014/main" id="{7982C18E-11D0-474C-9A07-89C9085BEF7A}"/>
              </a:ext>
            </a:extLst>
          </p:cNvPr>
          <p:cNvPicPr>
            <a:picLocks noChangeAspect="1"/>
          </p:cNvPicPr>
          <p:nvPr/>
        </p:nvPicPr>
        <p:blipFill rotWithShape="1">
          <a:blip r:embed="rId5"/>
          <a:srcRect t="28571" b="40714"/>
          <a:stretch/>
        </p:blipFill>
        <p:spPr>
          <a:xfrm>
            <a:off x="22098000" y="0"/>
            <a:ext cx="10414481" cy="2132489"/>
          </a:xfrm>
          <a:prstGeom prst="rect">
            <a:avLst/>
          </a:prstGeom>
        </p:spPr>
      </p:pic>
      <p:sp>
        <p:nvSpPr>
          <p:cNvPr id="6" name="Main Title"/>
          <p:cNvSpPr>
            <a:spLocks noGrp="1"/>
          </p:cNvSpPr>
          <p:nvPr>
            <p:ph type="title"/>
          </p:nvPr>
        </p:nvSpPr>
        <p:spPr>
          <a:xfrm>
            <a:off x="0" y="2095855"/>
            <a:ext cx="32942213" cy="4775200"/>
          </a:xfrm>
          <a:solidFill>
            <a:srgbClr val="002060"/>
          </a:solidFill>
        </p:spPr>
        <p:txBody>
          <a:bodyPr/>
          <a:lstStyle/>
          <a:p>
            <a:pPr>
              <a:defRPr/>
            </a:pPr>
            <a:r>
              <a:rPr lang="en-US" sz="9000" b="1" spc="-150" dirty="0">
                <a:solidFill>
                  <a:schemeClr val="bg1"/>
                </a:solidFill>
                <a:latin typeface="Optima" panose="02000503060000020004" pitchFamily="2" charset="0"/>
                <a:ea typeface="Toppan Bunkyu Midashi Mincho Ex" panose="02020900000000000000" pitchFamily="18" charset="-128"/>
                <a:cs typeface="Futura Medium" panose="020B0602020204020303" pitchFamily="34" charset="-79"/>
              </a:rPr>
              <a:t>Building Climate Resilience</a:t>
            </a:r>
            <a:br>
              <a:rPr lang="en-US" sz="24200" b="1" spc="-150" dirty="0">
                <a:solidFill>
                  <a:schemeClr val="bg1"/>
                </a:solidFill>
                <a:latin typeface="Optima" panose="02000503060000020004" pitchFamily="2" charset="0"/>
                <a:ea typeface="Toppan Bunkyu Midashi Mincho Ex" panose="02020900000000000000" pitchFamily="18" charset="-128"/>
                <a:cs typeface="Futura Medium" panose="020B0602020204020303" pitchFamily="34" charset="-79"/>
              </a:rPr>
            </a:br>
            <a:r>
              <a:rPr lang="en-US" sz="6000" b="1" spc="-150" dirty="0">
                <a:solidFill>
                  <a:schemeClr val="bg1"/>
                </a:solidFill>
                <a:latin typeface="Optima" panose="02000503060000020004" pitchFamily="2" charset="0"/>
                <a:ea typeface="Toppan Bunkyu Midashi Mincho Ex" panose="02020900000000000000" pitchFamily="18" charset="-128"/>
                <a:cs typeface="Futura Medium" panose="020B0602020204020303" pitchFamily="34" charset="-79"/>
              </a:rPr>
              <a:t>University of California Carbon Neutrality Initiative Fellowship</a:t>
            </a:r>
            <a:br>
              <a:rPr lang="en-US" sz="6000" b="1" spc="-150" dirty="0">
                <a:solidFill>
                  <a:schemeClr val="bg1"/>
                </a:solidFill>
                <a:latin typeface="Optima" panose="02000503060000020004" pitchFamily="2" charset="0"/>
                <a:ea typeface="Toppan Bunkyu Midashi Mincho Ex" panose="02020900000000000000" pitchFamily="18" charset="-128"/>
                <a:cs typeface="Futura Medium" panose="020B0602020204020303" pitchFamily="34" charset="-79"/>
              </a:rPr>
            </a:br>
            <a:r>
              <a:rPr lang="en-US" sz="6000" b="1" spc="-150" dirty="0">
                <a:solidFill>
                  <a:schemeClr val="bg1"/>
                </a:solidFill>
                <a:latin typeface="Optima" panose="02000503060000020004" pitchFamily="2" charset="0"/>
                <a:ea typeface="Toppan Bunkyu Midashi Mincho Ex" panose="02020900000000000000" pitchFamily="18" charset="-128"/>
                <a:cs typeface="Futura Medium" panose="020B0602020204020303" pitchFamily="34" charset="-79"/>
              </a:rPr>
              <a:t>An Nguyen </a:t>
            </a:r>
            <a:endParaRPr lang="en-US" b="1" spc="-150" dirty="0">
              <a:solidFill>
                <a:schemeClr val="bg1"/>
              </a:solidFill>
              <a:latin typeface="Optima" panose="02000503060000020004" pitchFamily="2" charset="0"/>
              <a:ea typeface="Toppan Bunkyu Midashi Mincho Ex" panose="02020900000000000000" pitchFamily="18" charset="-128"/>
              <a:cs typeface="Futura Medium" panose="020B0602020204020303" pitchFamily="34" charset="-79"/>
            </a:endParaRPr>
          </a:p>
        </p:txBody>
      </p:sp>
      <p:pic>
        <p:nvPicPr>
          <p:cNvPr id="4" name="Picture 3">
            <a:extLst>
              <a:ext uri="{FF2B5EF4-FFF2-40B4-BE49-F238E27FC236}">
                <a16:creationId xmlns:a16="http://schemas.microsoft.com/office/drawing/2014/main" id="{BED4DE52-FBB1-0949-86B9-BCA000DE5964}"/>
              </a:ext>
            </a:extLst>
          </p:cNvPr>
          <p:cNvPicPr>
            <a:picLocks noChangeAspect="1"/>
          </p:cNvPicPr>
          <p:nvPr/>
        </p:nvPicPr>
        <p:blipFill>
          <a:blip r:embed="rId6"/>
          <a:stretch>
            <a:fillRect/>
          </a:stretch>
        </p:blipFill>
        <p:spPr>
          <a:xfrm>
            <a:off x="1346200" y="23957914"/>
            <a:ext cx="6350000" cy="4229100"/>
          </a:xfrm>
          <a:prstGeom prst="rect">
            <a:avLst/>
          </a:prstGeom>
        </p:spPr>
      </p:pic>
      <p:sp>
        <p:nvSpPr>
          <p:cNvPr id="5" name="TextBox 4">
            <a:extLst>
              <a:ext uri="{FF2B5EF4-FFF2-40B4-BE49-F238E27FC236}">
                <a16:creationId xmlns:a16="http://schemas.microsoft.com/office/drawing/2014/main" id="{83F6D1E1-C0FC-ED4D-90D7-F0DF41004E5D}"/>
              </a:ext>
            </a:extLst>
          </p:cNvPr>
          <p:cNvSpPr txBox="1"/>
          <p:nvPr/>
        </p:nvSpPr>
        <p:spPr>
          <a:xfrm>
            <a:off x="7817955" y="23994931"/>
            <a:ext cx="2671961" cy="2308324"/>
          </a:xfrm>
          <a:prstGeom prst="rect">
            <a:avLst/>
          </a:prstGeom>
          <a:noFill/>
        </p:spPr>
        <p:txBody>
          <a:bodyPr wrap="square" rtlCol="0">
            <a:spAutoFit/>
          </a:bodyPr>
          <a:lstStyle/>
          <a:p>
            <a:r>
              <a:rPr lang="en-US" dirty="0">
                <a:solidFill>
                  <a:srgbClr val="000000"/>
                </a:solidFill>
              </a:rPr>
              <a:t>Flames from Thomas Fire above Highway 101. </a:t>
            </a:r>
          </a:p>
          <a:p>
            <a:endParaRPr lang="en-US" dirty="0">
              <a:solidFill>
                <a:srgbClr val="000000"/>
              </a:solidFill>
            </a:endParaRPr>
          </a:p>
          <a:p>
            <a:r>
              <a:rPr lang="en-US" dirty="0">
                <a:solidFill>
                  <a:srgbClr val="000000"/>
                </a:solidFill>
              </a:rPr>
              <a:t>Ray Ford // </a:t>
            </a:r>
            <a:r>
              <a:rPr lang="en-US" dirty="0" err="1">
                <a:solidFill>
                  <a:srgbClr val="000000"/>
                </a:solidFill>
              </a:rPr>
              <a:t>Nooshawk</a:t>
            </a:r>
            <a:r>
              <a:rPr lang="en-US" dirty="0">
                <a:solidFill>
                  <a:srgbClr val="000000"/>
                </a:solidFill>
              </a:rPr>
              <a:t> photo</a:t>
            </a:r>
          </a:p>
        </p:txBody>
      </p:sp>
      <p:pic>
        <p:nvPicPr>
          <p:cNvPr id="10" name="Picture 9">
            <a:extLst>
              <a:ext uri="{FF2B5EF4-FFF2-40B4-BE49-F238E27FC236}">
                <a16:creationId xmlns:a16="http://schemas.microsoft.com/office/drawing/2014/main" id="{6BDE163E-52C3-4C42-B7AA-0C54B9F038C1}"/>
              </a:ext>
            </a:extLst>
          </p:cNvPr>
          <p:cNvPicPr>
            <a:picLocks noChangeAspect="1"/>
          </p:cNvPicPr>
          <p:nvPr/>
        </p:nvPicPr>
        <p:blipFill>
          <a:blip r:embed="rId7"/>
          <a:stretch>
            <a:fillRect/>
          </a:stretch>
        </p:blipFill>
        <p:spPr>
          <a:xfrm>
            <a:off x="4363310" y="28425597"/>
            <a:ext cx="6373746" cy="3578403"/>
          </a:xfrm>
          <a:prstGeom prst="rect">
            <a:avLst/>
          </a:prstGeom>
        </p:spPr>
      </p:pic>
      <p:sp>
        <p:nvSpPr>
          <p:cNvPr id="42" name="TextBox 41">
            <a:extLst>
              <a:ext uri="{FF2B5EF4-FFF2-40B4-BE49-F238E27FC236}">
                <a16:creationId xmlns:a16="http://schemas.microsoft.com/office/drawing/2014/main" id="{4650F233-01EB-A746-B6D2-47AB391C488D}"/>
              </a:ext>
            </a:extLst>
          </p:cNvPr>
          <p:cNvSpPr txBox="1"/>
          <p:nvPr/>
        </p:nvSpPr>
        <p:spPr>
          <a:xfrm>
            <a:off x="1543251" y="28428198"/>
            <a:ext cx="2671961" cy="2677656"/>
          </a:xfrm>
          <a:prstGeom prst="rect">
            <a:avLst/>
          </a:prstGeom>
          <a:noFill/>
        </p:spPr>
        <p:txBody>
          <a:bodyPr wrap="square" rtlCol="0">
            <a:spAutoFit/>
          </a:bodyPr>
          <a:lstStyle/>
          <a:p>
            <a:pPr algn="r"/>
            <a:r>
              <a:rPr lang="en-US" dirty="0">
                <a:solidFill>
                  <a:srgbClr val="000000"/>
                </a:solidFill>
              </a:rPr>
              <a:t>Debris on Highway 101 after powerful storm in Montecito on January 9, 2018. </a:t>
            </a:r>
          </a:p>
          <a:p>
            <a:pPr algn="r"/>
            <a:endParaRPr lang="en-US" dirty="0">
              <a:solidFill>
                <a:srgbClr val="000000"/>
              </a:solidFill>
            </a:endParaRPr>
          </a:p>
          <a:p>
            <a:pPr algn="r"/>
            <a:r>
              <a:rPr lang="en-US" dirty="0">
                <a:solidFill>
                  <a:srgbClr val="000000"/>
                </a:solidFill>
              </a:rPr>
              <a:t>Al </a:t>
            </a:r>
            <a:r>
              <a:rPr lang="en-US" dirty="0" err="1">
                <a:solidFill>
                  <a:srgbClr val="000000"/>
                </a:solidFill>
              </a:rPr>
              <a:t>Seib</a:t>
            </a:r>
            <a:r>
              <a:rPr lang="en-US" dirty="0">
                <a:solidFill>
                  <a:srgbClr val="000000"/>
                </a:solidFill>
              </a:rPr>
              <a:t> // Los Angeles Times</a:t>
            </a:r>
          </a:p>
        </p:txBody>
      </p:sp>
      <p:pic>
        <p:nvPicPr>
          <p:cNvPr id="1026" name="Picture 2" descr="https://lh3.googleusercontent.com/92drX83wkMs1zZCtIBN6xi383v0w7br5Rq9qCdotKVciFD3N76n5mtY2zfE4kQLXLtFU_O9dBflEuuT6M3FFYxn2fKkalx5np9TeAa6zomiJBXCcAh7ZaVKE_rEae8YIgIaHys7Z0hU">
            <a:extLst>
              <a:ext uri="{FF2B5EF4-FFF2-40B4-BE49-F238E27FC236}">
                <a16:creationId xmlns:a16="http://schemas.microsoft.com/office/drawing/2014/main" id="{D78D92EB-060A-CE49-8689-73F283FB69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88576" y="14831041"/>
            <a:ext cx="5409958" cy="52476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lh3.googleusercontent.com/VtEsUBlKZ0ttKDyZH9nGYbK64ThLU0QvGV-Cr1Ps2DpkP-ATLUJu_fAlnd0gClhx5_2ptiGx3sVXYh1NDwimTwzCpUL547mzJ-mLJqd4DNLvBwlI0Rz7b8aYyVx9UKAa_VK6gBoW">
            <a:extLst>
              <a:ext uri="{FF2B5EF4-FFF2-40B4-BE49-F238E27FC236}">
                <a16:creationId xmlns:a16="http://schemas.microsoft.com/office/drawing/2014/main" id="{6EF7C3B1-5378-5D49-BA4F-9886A78C02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02800" y="19489604"/>
            <a:ext cx="6451674" cy="38642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7DBEB767-BCC2-A14F-BFC7-B21AAD10E645}"/>
              </a:ext>
            </a:extLst>
          </p:cNvPr>
          <p:cNvSpPr txBox="1"/>
          <p:nvPr/>
        </p:nvSpPr>
        <p:spPr>
          <a:xfrm>
            <a:off x="28956000" y="19637276"/>
            <a:ext cx="2671961" cy="1938992"/>
          </a:xfrm>
          <a:prstGeom prst="rect">
            <a:avLst/>
          </a:prstGeom>
          <a:noFill/>
        </p:spPr>
        <p:txBody>
          <a:bodyPr wrap="square" rtlCol="0">
            <a:spAutoFit/>
          </a:bodyPr>
          <a:lstStyle/>
          <a:p>
            <a:r>
              <a:rPr lang="en-US" dirty="0">
                <a:solidFill>
                  <a:srgbClr val="000000"/>
                </a:solidFill>
              </a:rPr>
              <a:t>Rising Average temperatures in SB County</a:t>
            </a:r>
          </a:p>
          <a:p>
            <a:endParaRPr lang="en-US" dirty="0">
              <a:solidFill>
                <a:srgbClr val="000000"/>
              </a:solidFill>
            </a:endParaRPr>
          </a:p>
          <a:p>
            <a:r>
              <a:rPr lang="en-US" dirty="0">
                <a:solidFill>
                  <a:srgbClr val="000000"/>
                </a:solidFill>
              </a:rPr>
              <a:t>NOAA</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5100</TotalTime>
  <Words>1078</Words>
  <Application>Microsoft Macintosh PowerPoint</Application>
  <PresentationFormat>Custom</PresentationFormat>
  <Paragraphs>114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Optima</vt:lpstr>
      <vt:lpstr>Times New Roman</vt:lpstr>
      <vt:lpstr>Default Design</vt:lpstr>
      <vt:lpstr>Building Climate Resilience University of California Carbon Neutrality Initiative Fellowship An Nguyen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dc:creator>
  <cp:lastModifiedBy>An Nguyen</cp:lastModifiedBy>
  <cp:revision>84</cp:revision>
  <dcterms:created xsi:type="dcterms:W3CDTF">2006-06-24T22:40:56Z</dcterms:created>
  <dcterms:modified xsi:type="dcterms:W3CDTF">2019-06-09T21:36:54Z</dcterms:modified>
</cp:coreProperties>
</file>